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7" r:id="rId4"/>
    <p:sldMasterId id="2147483673" r:id="rId5"/>
    <p:sldMasterId id="2147483711" r:id="rId6"/>
  </p:sldMasterIdLst>
  <p:notesMasterIdLst>
    <p:notesMasterId r:id="rId13"/>
  </p:notesMasterIdLst>
  <p:sldIdLst>
    <p:sldId id="256" r:id="rId7"/>
    <p:sldId id="257" r:id="rId8"/>
    <p:sldId id="265" r:id="rId9"/>
    <p:sldId id="258" r:id="rId10"/>
    <p:sldId id="259" r:id="rId11"/>
    <p:sldId id="266" r:id="rId12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1"/>
    <a:srgbClr val="FF2E18"/>
    <a:srgbClr val="DBF5FF"/>
    <a:srgbClr val="81EEF3"/>
    <a:srgbClr val="001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1pPr>
    <a:lvl2pPr indent="857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2pPr>
    <a:lvl3pPr indent="1714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3pPr>
    <a:lvl4pPr indent="2571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4pPr>
    <a:lvl5pPr indent="3429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5pPr>
    <a:lvl6pPr indent="42862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6pPr>
    <a:lvl7pPr indent="51435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7pPr>
    <a:lvl8pPr indent="600075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8pPr>
    <a:lvl9pPr indent="685800" defTabSz="171450" latinLnBrk="0">
      <a:lnSpc>
        <a:spcPct val="117999"/>
      </a:lnSpc>
      <a:defRPr sz="825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eneric-USCC-PPT_Opening-pattern.png">
            <a:extLst>
              <a:ext uri="{FF2B5EF4-FFF2-40B4-BE49-F238E27FC236}">
                <a16:creationId xmlns:a16="http://schemas.microsoft.com/office/drawing/2014/main" id="{F81C6A7B-E17B-9C46-9917-FAEF161C3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6"/>
          <a:stretch/>
        </p:blipFill>
        <p:spPr>
          <a:xfrm>
            <a:off x="572" y="643"/>
            <a:ext cx="9142857" cy="2571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ymbol-Hero-optimistic-blue.png">
            <a:extLst>
              <a:ext uri="{FF2B5EF4-FFF2-40B4-BE49-F238E27FC236}">
                <a16:creationId xmlns:a16="http://schemas.microsoft.com/office/drawing/2014/main" id="{F612C186-E5F4-2B40-95D7-524EF0466B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0694" y="3989948"/>
            <a:ext cx="829456" cy="829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ckup_horizontal-optimistic-blue.png">
            <a:extLst>
              <a:ext uri="{FF2B5EF4-FFF2-40B4-BE49-F238E27FC236}">
                <a16:creationId xmlns:a16="http://schemas.microsoft.com/office/drawing/2014/main" id="{008C1C4E-B8FA-134E-84EB-444F22183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t="38689" b="38844"/>
          <a:stretch/>
        </p:blipFill>
        <p:spPr>
          <a:xfrm>
            <a:off x="312420" y="4632325"/>
            <a:ext cx="2664593" cy="18707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Presentation subtitle here">
            <a:extLst>
              <a:ext uri="{FF2B5EF4-FFF2-40B4-BE49-F238E27FC236}">
                <a16:creationId xmlns:a16="http://schemas.microsoft.com/office/drawing/2014/main" id="{766F08E1-B31E-8E42-B97F-6D648843CB9D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86319" y="4026577"/>
            <a:ext cx="7681521" cy="4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70000"/>
              </a:lnSpc>
              <a:defRPr sz="2600" b="0" spc="0">
                <a:solidFill>
                  <a:srgbClr val="DBF5FF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Presentation subtitle here</a:t>
            </a:r>
          </a:p>
        </p:txBody>
      </p:sp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D78FCFF5-825D-EE42-B213-8A102B2592D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9589" y="2556293"/>
            <a:ext cx="7750929" cy="143041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200" spc="0"/>
            </a:lvl1pPr>
          </a:lstStyle>
          <a:p>
            <a:r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414572331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6BF25-6D68-1F40-9B63-13B9AC67D8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4635" y="1695782"/>
            <a:ext cx="6168565" cy="161594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900" b="0" i="0" spc="0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  <a:lvl2pPr>
              <a:defRPr b="0" i="0">
                <a:latin typeface="GT America Lt" pitchFamily="2" charset="77"/>
                <a:ea typeface="GT America Lt" pitchFamily="2" charset="77"/>
              </a:defRPr>
            </a:lvl2pPr>
            <a:lvl3pPr>
              <a:defRPr b="0" i="0">
                <a:latin typeface="GT America Lt" pitchFamily="2" charset="77"/>
                <a:ea typeface="GT America Lt" pitchFamily="2" charset="77"/>
              </a:defRPr>
            </a:lvl3pPr>
            <a:lvl4pPr>
              <a:defRPr b="0" i="0">
                <a:latin typeface="GT America Lt" pitchFamily="2" charset="77"/>
                <a:ea typeface="GT America Lt" pitchFamily="2" charset="77"/>
              </a:defRPr>
            </a:lvl4pPr>
            <a:lvl5pPr>
              <a:defRPr b="0" i="0"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/>
              <a:t>Make a bold statement.</a:t>
            </a:r>
            <a:br>
              <a:rPr lang="en-US"/>
            </a:br>
            <a:r>
              <a:rPr lang="en-US"/>
              <a:t>Three lines of text max.</a:t>
            </a:r>
            <a:br>
              <a:rPr lang="en-US"/>
            </a:br>
            <a:r>
              <a:rPr lang="en-US"/>
              <a:t>Please and thank you.</a:t>
            </a:r>
          </a:p>
        </p:txBody>
      </p:sp>
      <p:pic>
        <p:nvPicPr>
          <p:cNvPr id="5" name="Generic-USCC-PPT_Session-pattern-insightfulblue.png" descr="Generic-USCC-PPT_Session-pattern-insightfulblue.png">
            <a:extLst>
              <a:ext uri="{FF2B5EF4-FFF2-40B4-BE49-F238E27FC236}">
                <a16:creationId xmlns:a16="http://schemas.microsoft.com/office/drawing/2014/main" id="{22C0D05F-E284-EB40-91C5-E1869E39C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4991"/>
          <a:stretch/>
        </p:blipFill>
        <p:spPr>
          <a:xfrm>
            <a:off x="6857659" y="0"/>
            <a:ext cx="2286341" cy="5143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Lockup_w_clear_space_horizontal_InsightfulBlue.png" descr="Lockup_w_clear_space_horizontal_InsightfulBlue.png">
            <a:extLst>
              <a:ext uri="{FF2B5EF4-FFF2-40B4-BE49-F238E27FC236}">
                <a16:creationId xmlns:a16="http://schemas.microsoft.com/office/drawing/2014/main" id="{2DBEEF6A-935B-704D-BABB-04E31316BD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394" y="4130246"/>
            <a:ext cx="2462134" cy="561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842039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eneric-USCC-PPT_Opening-1-linear-red.png" descr="Generic-USCC-PPT_Opening-1-linear-red.png">
            <a:extLst>
              <a:ext uri="{FF2B5EF4-FFF2-40B4-BE49-F238E27FC236}">
                <a16:creationId xmlns:a16="http://schemas.microsoft.com/office/drawing/2014/main" id="{3C4B288F-2ED0-1B44-9C7E-4D1D32AE2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0156"/>
          <a:stretch/>
        </p:blipFill>
        <p:spPr>
          <a:xfrm>
            <a:off x="445" y="0"/>
            <a:ext cx="9143111" cy="2563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ymbol_ImpactfulBlue.png">
            <a:extLst>
              <a:ext uri="{FF2B5EF4-FFF2-40B4-BE49-F238E27FC236}">
                <a16:creationId xmlns:a16="http://schemas.microsoft.com/office/drawing/2014/main" id="{3BC272F9-48E9-DE41-9B4D-26C956C909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1330" y="3990584"/>
            <a:ext cx="828184" cy="82818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subtitle here">
            <a:extLst>
              <a:ext uri="{FF2B5EF4-FFF2-40B4-BE49-F238E27FC236}">
                <a16:creationId xmlns:a16="http://schemas.microsoft.com/office/drawing/2014/main" id="{9A451176-14C7-604E-BF60-1A882A7FC156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86319" y="4026577"/>
            <a:ext cx="7681521" cy="439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70000"/>
              </a:lnSpc>
              <a:defRPr sz="2600" b="0" spc="0">
                <a:solidFill>
                  <a:srgbClr val="001F5C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Presentation subtitle here</a:t>
            </a:r>
          </a:p>
        </p:txBody>
      </p:sp>
      <p:sp>
        <p:nvSpPr>
          <p:cNvPr id="13" name="Presentation Title">
            <a:extLst>
              <a:ext uri="{FF2B5EF4-FFF2-40B4-BE49-F238E27FC236}">
                <a16:creationId xmlns:a16="http://schemas.microsoft.com/office/drawing/2014/main" id="{09278FFA-D169-A744-8988-A7F2879E1EC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9589" y="2556293"/>
            <a:ext cx="7750929" cy="143041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200" spc="0">
                <a:solidFill>
                  <a:srgbClr val="001F5C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14" name="Lockup_w_clear_space_horizontal_BoldRed.png" descr="Lockup_w_clear_space_horizontal_BoldRed.png">
            <a:extLst>
              <a:ext uri="{FF2B5EF4-FFF2-40B4-BE49-F238E27FC236}">
                <a16:creationId xmlns:a16="http://schemas.microsoft.com/office/drawing/2014/main" id="{E2FDF4F8-403C-FD41-804F-DD8000D59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119" t="39038" b="39027"/>
          <a:stretch/>
        </p:blipFill>
        <p:spPr>
          <a:xfrm>
            <a:off x="313600" y="4636255"/>
            <a:ext cx="2654752" cy="1825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993884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nother column here if necessary. Point size can be as small as 27pts if adding source info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70485" y="1222796"/>
            <a:ext cx="2808776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700" b="0" spc="0">
                <a:solidFill>
                  <a:srgbClr val="001F5C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Another column here if necessary. </a:t>
            </a:r>
            <a:r>
              <a:rPr lang="en-US"/>
              <a:t>Minimum p</a:t>
            </a:r>
            <a:r>
              <a:t>oint size can be as small as </a:t>
            </a:r>
            <a:r>
              <a:rPr lang="en-US"/>
              <a:t>1</a:t>
            </a:r>
            <a:r>
              <a:t>7pts if adding source info.</a:t>
            </a:r>
          </a:p>
        </p:txBody>
      </p:sp>
      <p:sp>
        <p:nvSpPr>
          <p:cNvPr id="109" name="Headline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19098" y="216419"/>
            <a:ext cx="8239127" cy="7143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3900" b="0" spc="0">
                <a:solidFill>
                  <a:srgbClr val="001F5C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</a:t>
            </a:r>
          </a:p>
        </p:txBody>
      </p:sp>
      <p:sp>
        <p:nvSpPr>
          <p:cNvPr id="7" name="Another column here if necessary. Point size can be as small as 27pts if adding source info.">
            <a:extLst>
              <a:ext uri="{FF2B5EF4-FFF2-40B4-BE49-F238E27FC236}">
                <a16:creationId xmlns:a16="http://schemas.microsoft.com/office/drawing/2014/main" id="{4EB39136-48A0-8446-AB1B-956E1043D68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48519" y="1222796"/>
            <a:ext cx="5144392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700" b="0" spc="0">
                <a:solidFill>
                  <a:srgbClr val="001F5C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rPr lang="en-US"/>
              <a:t>Body copy here</a:t>
            </a:r>
            <a:r>
              <a:t>. </a:t>
            </a:r>
            <a:r>
              <a:rPr lang="en-US"/>
              <a:t>Minimum p</a:t>
            </a:r>
            <a:r>
              <a:t>oint size can be as small as </a:t>
            </a:r>
            <a:r>
              <a:rPr lang="en-US"/>
              <a:t>1</a:t>
            </a:r>
            <a:r>
              <a:t>7pt</a:t>
            </a:r>
            <a:r>
              <a:rPr lang="en-US"/>
              <a:t>s depending on the amount of content.</a:t>
            </a:r>
            <a:endParaRPr/>
          </a:p>
        </p:txBody>
      </p:sp>
      <p:pic>
        <p:nvPicPr>
          <p:cNvPr id="6" name="Lockup_w_clear_space_horizontal_BoldRed.png" descr="Lockup_w_clear_space_horizontal_BoldRed.png">
            <a:extLst>
              <a:ext uri="{FF2B5EF4-FFF2-40B4-BE49-F238E27FC236}">
                <a16:creationId xmlns:a16="http://schemas.microsoft.com/office/drawing/2014/main" id="{AC9B95EB-67DC-5A4F-AF62-99C055516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365" y="4130246"/>
            <a:ext cx="2460192" cy="561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395861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ine"/>
          <p:cNvSpPr/>
          <p:nvPr/>
        </p:nvSpPr>
        <p:spPr>
          <a:xfrm>
            <a:off x="2284861" y="1754809"/>
            <a:ext cx="342277" cy="0"/>
          </a:xfrm>
          <a:prstGeom prst="line">
            <a:avLst/>
          </a:prstGeom>
          <a:ln w="76200">
            <a:solidFill>
              <a:srgbClr val="FF2E18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7" name="Line"/>
          <p:cNvSpPr/>
          <p:nvPr/>
        </p:nvSpPr>
        <p:spPr>
          <a:xfrm>
            <a:off x="4580386" y="1754809"/>
            <a:ext cx="342277" cy="0"/>
          </a:xfrm>
          <a:prstGeom prst="line">
            <a:avLst/>
          </a:prstGeom>
          <a:ln w="76200">
            <a:solidFill>
              <a:srgbClr val="FF2E18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8" name="Line"/>
          <p:cNvSpPr/>
          <p:nvPr/>
        </p:nvSpPr>
        <p:spPr>
          <a:xfrm>
            <a:off x="6847336" y="1754809"/>
            <a:ext cx="342277" cy="0"/>
          </a:xfrm>
          <a:prstGeom prst="line">
            <a:avLst/>
          </a:prstGeom>
          <a:ln w="76200">
            <a:solidFill>
              <a:srgbClr val="FF2E18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9" name="Headline here (for bullet points)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19098" y="216419"/>
            <a:ext cx="8239127" cy="7143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3900" b="0" spc="0">
                <a:solidFill>
                  <a:srgbClr val="001F5C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 (for bullet points)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E0E4-BC56-6D46-9679-74B77164A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62808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1BDFCB8-E880-5844-8A00-9BAD9DD6EB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63787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86395B8-C9BE-B14E-B720-E92E7BA2D5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2926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70D94-E27A-3744-AE57-A4101E6619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73359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DDF60E9-1112-5549-851A-097096B9E0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787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61B72DC-D711-3547-9A55-563B0EF18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2926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pic>
        <p:nvPicPr>
          <p:cNvPr id="13" name="Lockup_w_clear_space_horizontal_BoldRed.png" descr="Lockup_w_clear_space_horizontal_BoldRed.png">
            <a:extLst>
              <a:ext uri="{FF2B5EF4-FFF2-40B4-BE49-F238E27FC236}">
                <a16:creationId xmlns:a16="http://schemas.microsoft.com/office/drawing/2014/main" id="{9ED8D92E-69A4-9B49-8094-E2EB25362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365" y="4130246"/>
            <a:ext cx="2460192" cy="561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04564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A3FDE7-12F2-F54B-974B-AB7731A89C23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5" name="Headline he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19099" y="266090"/>
            <a:ext cx="2998507" cy="47769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2600" b="0" spc="0">
                <a:solidFill>
                  <a:srgbClr val="001F5C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</a:t>
            </a:r>
          </a:p>
        </p:txBody>
      </p:sp>
      <p:sp>
        <p:nvSpPr>
          <p:cNvPr id="196" name="Body copy her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0504" y="993450"/>
            <a:ext cx="2622099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700" b="0">
                <a:solidFill>
                  <a:srgbClr val="001F5C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Body copy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1CD46-51E6-F74D-AD05-10253A69BE3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/>
          </a:p>
        </p:txBody>
      </p:sp>
      <p:pic>
        <p:nvPicPr>
          <p:cNvPr id="7" name="Lockup_w_clear_space_horizontal_BoldRed.png" descr="Lockup_w_clear_space_horizontal_BoldRed.png">
            <a:extLst>
              <a:ext uri="{FF2B5EF4-FFF2-40B4-BE49-F238E27FC236}">
                <a16:creationId xmlns:a16="http://schemas.microsoft.com/office/drawing/2014/main" id="{B9EF880B-864C-E044-B85F-D3DCFDAF63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365" y="4130246"/>
            <a:ext cx="2460192" cy="561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9946799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6BF25-6D68-1F40-9B63-13B9AC67D8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4635" y="1695782"/>
            <a:ext cx="6168565" cy="161594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900" b="0" i="0" spc="0" baseline="0">
                <a:solidFill>
                  <a:srgbClr val="001F5C"/>
                </a:solidFill>
                <a:latin typeface="GT America Lt" pitchFamily="2" charset="77"/>
                <a:ea typeface="GT America Lt" pitchFamily="2" charset="77"/>
              </a:defRPr>
            </a:lvl1pPr>
            <a:lvl2pPr>
              <a:defRPr b="0" i="0">
                <a:latin typeface="GT America Lt" pitchFamily="2" charset="77"/>
                <a:ea typeface="GT America Lt" pitchFamily="2" charset="77"/>
              </a:defRPr>
            </a:lvl2pPr>
            <a:lvl3pPr>
              <a:defRPr b="0" i="0">
                <a:latin typeface="GT America Lt" pitchFamily="2" charset="77"/>
                <a:ea typeface="GT America Lt" pitchFamily="2" charset="77"/>
              </a:defRPr>
            </a:lvl3pPr>
            <a:lvl4pPr>
              <a:defRPr b="0" i="0">
                <a:latin typeface="GT America Lt" pitchFamily="2" charset="77"/>
                <a:ea typeface="GT America Lt" pitchFamily="2" charset="77"/>
              </a:defRPr>
            </a:lvl4pPr>
            <a:lvl5pPr>
              <a:defRPr b="0" i="0"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/>
              <a:t>Make a bold statement.</a:t>
            </a:r>
            <a:br>
              <a:rPr lang="en-US"/>
            </a:br>
            <a:r>
              <a:rPr lang="en-US"/>
              <a:t>Three lines of text max.</a:t>
            </a:r>
            <a:br>
              <a:rPr lang="en-US"/>
            </a:br>
            <a:r>
              <a:rPr lang="en-US"/>
              <a:t>Please and thank you.</a:t>
            </a:r>
          </a:p>
        </p:txBody>
      </p:sp>
      <p:pic>
        <p:nvPicPr>
          <p:cNvPr id="5" name="Lockup_w_clear_space_horizontal_BoldRed.png" descr="Lockup_w_clear_space_horizontal_BoldRed.png">
            <a:extLst>
              <a:ext uri="{FF2B5EF4-FFF2-40B4-BE49-F238E27FC236}">
                <a16:creationId xmlns:a16="http://schemas.microsoft.com/office/drawing/2014/main" id="{6F3DE387-BEC3-C943-A55E-9BDA69AFF7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7365" y="4130246"/>
            <a:ext cx="2460192" cy="561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Generic-USCC-PPT_Session-pattern-linear-red.png" descr="Generic-USCC-PPT_Session-pattern-linear-red.png">
            <a:extLst>
              <a:ext uri="{FF2B5EF4-FFF2-40B4-BE49-F238E27FC236}">
                <a16:creationId xmlns:a16="http://schemas.microsoft.com/office/drawing/2014/main" id="{2230C443-B5D3-9C41-8FEC-5BCFA1F99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779"/>
          <a:stretch/>
        </p:blipFill>
        <p:spPr>
          <a:xfrm>
            <a:off x="6836229" y="0"/>
            <a:ext cx="2305740" cy="5143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967982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nother column here if necessary. Point size can be as small as 27pts if adding source info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70485" y="1222796"/>
            <a:ext cx="2808776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700" b="0" spc="0">
                <a:solidFill>
                  <a:srgbClr val="DBF5FF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Another column here if necessary. </a:t>
            </a:r>
            <a:r>
              <a:rPr lang="en-US"/>
              <a:t>Minimum p</a:t>
            </a:r>
            <a:r>
              <a:t>oint size can be as small as </a:t>
            </a:r>
            <a:r>
              <a:rPr lang="en-US"/>
              <a:t>1</a:t>
            </a:r>
            <a:r>
              <a:t>7pts if adding source info.</a:t>
            </a:r>
          </a:p>
        </p:txBody>
      </p:sp>
      <p:sp>
        <p:nvSpPr>
          <p:cNvPr id="109" name="Headline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19098" y="216419"/>
            <a:ext cx="8239127" cy="7143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3900" b="0" spc="0">
                <a:solidFill>
                  <a:srgbClr val="DBF5FF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</a:t>
            </a:r>
          </a:p>
        </p:txBody>
      </p:sp>
      <p:sp>
        <p:nvSpPr>
          <p:cNvPr id="7" name="Another column here if necessary. Point size can be as small as 27pts if adding source info.">
            <a:extLst>
              <a:ext uri="{FF2B5EF4-FFF2-40B4-BE49-F238E27FC236}">
                <a16:creationId xmlns:a16="http://schemas.microsoft.com/office/drawing/2014/main" id="{4EB39136-48A0-8446-AB1B-956E1043D68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48519" y="1222796"/>
            <a:ext cx="5144392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700" b="0" spc="0">
                <a:solidFill>
                  <a:srgbClr val="DBF5FF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rPr lang="en-US"/>
              <a:t>Body copy here</a:t>
            </a:r>
            <a:r>
              <a:t>. </a:t>
            </a:r>
            <a:r>
              <a:rPr lang="en-US"/>
              <a:t>Minimum p</a:t>
            </a:r>
            <a:r>
              <a:t>oint size can be as small as </a:t>
            </a:r>
            <a:r>
              <a:rPr lang="en-US"/>
              <a:t>1</a:t>
            </a:r>
            <a:r>
              <a:t>7pt</a:t>
            </a:r>
            <a:r>
              <a:rPr lang="en-US"/>
              <a:t>s depending on the amount of content.</a:t>
            </a:r>
            <a:endParaRPr/>
          </a:p>
        </p:txBody>
      </p:sp>
      <p:pic>
        <p:nvPicPr>
          <p:cNvPr id="8" name="Lockup_horizontal-optimistic-blue.png">
            <a:extLst>
              <a:ext uri="{FF2B5EF4-FFF2-40B4-BE49-F238E27FC236}">
                <a16:creationId xmlns:a16="http://schemas.microsoft.com/office/drawing/2014/main" id="{6C7821E3-6B51-F244-B622-3C913CC623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7" y="4132068"/>
            <a:ext cx="2450047" cy="5583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771551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ine"/>
          <p:cNvSpPr/>
          <p:nvPr/>
        </p:nvSpPr>
        <p:spPr>
          <a:xfrm>
            <a:off x="2284861" y="1754809"/>
            <a:ext cx="342277" cy="0"/>
          </a:xfrm>
          <a:prstGeom prst="line">
            <a:avLst/>
          </a:prstGeom>
          <a:ln w="76200">
            <a:solidFill>
              <a:srgbClr val="81EEF3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7" name="Line"/>
          <p:cNvSpPr/>
          <p:nvPr/>
        </p:nvSpPr>
        <p:spPr>
          <a:xfrm>
            <a:off x="4580386" y="1754809"/>
            <a:ext cx="342277" cy="0"/>
          </a:xfrm>
          <a:prstGeom prst="line">
            <a:avLst/>
          </a:prstGeom>
          <a:ln w="76200">
            <a:solidFill>
              <a:srgbClr val="81EEF3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8" name="Line"/>
          <p:cNvSpPr/>
          <p:nvPr/>
        </p:nvSpPr>
        <p:spPr>
          <a:xfrm>
            <a:off x="6847336" y="1754809"/>
            <a:ext cx="342277" cy="0"/>
          </a:xfrm>
          <a:prstGeom prst="line">
            <a:avLst/>
          </a:prstGeom>
          <a:ln w="76200">
            <a:solidFill>
              <a:srgbClr val="81EEF3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9" name="Headline here (for bullet points)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19098" y="216419"/>
            <a:ext cx="8239127" cy="7143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3900" b="0" spc="0">
                <a:solidFill>
                  <a:srgbClr val="DBF5FF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 (for bullet points)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E0E4-BC56-6D46-9679-74B77164A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62808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1BDFCB8-E880-5844-8A00-9BAD9DD6EB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63787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86395B8-C9BE-B14E-B720-E92E7BA2D5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2926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70D94-E27A-3744-AE57-A4101E6619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73359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DDF60E9-1112-5549-851A-097096B9E0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787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61B72DC-D711-3547-9A55-563B0EF18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2926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pic>
        <p:nvPicPr>
          <p:cNvPr id="15" name="Lockup_horizontal-optimistic-blue.png">
            <a:extLst>
              <a:ext uri="{FF2B5EF4-FFF2-40B4-BE49-F238E27FC236}">
                <a16:creationId xmlns:a16="http://schemas.microsoft.com/office/drawing/2014/main" id="{AFA4A77E-96FC-0344-8309-EB3817A03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7" y="4132068"/>
            <a:ext cx="2450047" cy="5583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1427702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-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A3FDE7-12F2-F54B-974B-AB7731A89C23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001F5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5" name="Headline he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19099" y="266090"/>
            <a:ext cx="2998507" cy="47769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2600" b="0" spc="0">
                <a:solidFill>
                  <a:srgbClr val="DBF5FF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</a:t>
            </a:r>
          </a:p>
        </p:txBody>
      </p:sp>
      <p:sp>
        <p:nvSpPr>
          <p:cNvPr id="196" name="Body copy her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0504" y="993450"/>
            <a:ext cx="2622099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700" b="0">
                <a:solidFill>
                  <a:srgbClr val="DBF5FF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Body copy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1CD46-51E6-F74D-AD05-10253A69BE3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/>
          </a:p>
        </p:txBody>
      </p:sp>
      <p:pic>
        <p:nvPicPr>
          <p:cNvPr id="9" name="Lockup_horizontal-optimistic-blue.png">
            <a:extLst>
              <a:ext uri="{FF2B5EF4-FFF2-40B4-BE49-F238E27FC236}">
                <a16:creationId xmlns:a16="http://schemas.microsoft.com/office/drawing/2014/main" id="{F7FDFFC6-3F22-234E-814B-CF6240B99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7" y="4132068"/>
            <a:ext cx="2450047" cy="55833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11468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out-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eneric-USCC-PPT_Session-pattern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1"/>
          <a:stretch/>
        </p:blipFill>
        <p:spPr>
          <a:xfrm>
            <a:off x="6849533" y="322"/>
            <a:ext cx="2293896" cy="5142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Lockup_horizontal-optimistic-blu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7" y="4132068"/>
            <a:ext cx="2450047" cy="55833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6BF25-6D68-1F40-9B63-13B9AC67D8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4635" y="1695782"/>
            <a:ext cx="6168565" cy="161594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900" b="0" i="0" spc="0" baseline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  <a:lvl2pPr>
              <a:defRPr b="0" i="0">
                <a:latin typeface="GT America Lt" pitchFamily="2" charset="77"/>
                <a:ea typeface="GT America Lt" pitchFamily="2" charset="77"/>
              </a:defRPr>
            </a:lvl2pPr>
            <a:lvl3pPr>
              <a:defRPr b="0" i="0">
                <a:latin typeface="GT America Lt" pitchFamily="2" charset="77"/>
                <a:ea typeface="GT America Lt" pitchFamily="2" charset="77"/>
              </a:defRPr>
            </a:lvl3pPr>
            <a:lvl4pPr>
              <a:defRPr b="0" i="0">
                <a:latin typeface="GT America Lt" pitchFamily="2" charset="77"/>
                <a:ea typeface="GT America Lt" pitchFamily="2" charset="77"/>
              </a:defRPr>
            </a:lvl4pPr>
            <a:lvl5pPr>
              <a:defRPr b="0" i="0">
                <a:latin typeface="GT America Lt" pitchFamily="2" charset="77"/>
                <a:ea typeface="GT America Lt" pitchFamily="2" charset="77"/>
              </a:defRPr>
            </a:lvl5pPr>
          </a:lstStyle>
          <a:p>
            <a:pPr lvl="0"/>
            <a:r>
              <a:rPr lang="en-US"/>
              <a:t>Make a bold statement.</a:t>
            </a:r>
            <a:br>
              <a:rPr lang="en-US"/>
            </a:br>
            <a:r>
              <a:rPr lang="en-US"/>
              <a:t>Three lines of text max.</a:t>
            </a:r>
            <a:br>
              <a:rPr lang="en-US"/>
            </a:br>
            <a:r>
              <a:rPr lang="en-US"/>
              <a:t>Please and thank you.</a:t>
            </a:r>
          </a:p>
        </p:txBody>
      </p:sp>
    </p:spTree>
    <p:extLst>
      <p:ext uri="{BB962C8B-B14F-4D97-AF65-F5344CB8AC3E}">
        <p14:creationId xmlns:p14="http://schemas.microsoft.com/office/powerpoint/2010/main" val="170958971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-Light"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eneric-USCC-PPT_Opening-2-kaleido-light-bottom.png" descr="Generic-USCC-PPT_Opening-2-kaleido-light-bottom.png"/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0" y="2571750"/>
            <a:ext cx="9144000" cy="2571750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Presentation subtitle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286319" y="2061600"/>
            <a:ext cx="7681521" cy="4062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70000"/>
              </a:lnSpc>
              <a:defRPr sz="2600" b="0" spc="0">
                <a:solidFill>
                  <a:srgbClr val="004F91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Presentation subtitle here</a:t>
            </a:r>
          </a:p>
        </p:txBody>
      </p:sp>
      <p:sp>
        <p:nvSpPr>
          <p:cNvPr id="56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259589" y="616779"/>
            <a:ext cx="7750929" cy="138900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5200" spc="0">
                <a:solidFill>
                  <a:srgbClr val="004F91"/>
                </a:solidFill>
              </a:defRPr>
            </a:lvl1pPr>
          </a:lstStyle>
          <a:p>
            <a:r>
              <a:t>Presentation Title</a:t>
            </a:r>
          </a:p>
        </p:txBody>
      </p:sp>
      <p:pic>
        <p:nvPicPr>
          <p:cNvPr id="57" name="Symbol_InsightfulBlue.png" descr="Symbol_Insightful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330" y="324801"/>
            <a:ext cx="828184" cy="828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Lockup_w_clear_space_horizontal_InsightfulBlue.png" descr="Lockup_w_clear_space_horizontal_InsightfulBlue.png">
            <a:extLst>
              <a:ext uri="{FF2B5EF4-FFF2-40B4-BE49-F238E27FC236}">
                <a16:creationId xmlns:a16="http://schemas.microsoft.com/office/drawing/2014/main" id="{A8A390F3-F199-9043-B1B2-22BFEAE39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117" t="40171" b="38782"/>
          <a:stretch/>
        </p:blipFill>
        <p:spPr>
          <a:xfrm>
            <a:off x="324486" y="324800"/>
            <a:ext cx="2646079" cy="1744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93219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nother column here if necessary. Point size can be as small as 27pts if adding source info.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70485" y="1222796"/>
            <a:ext cx="2808776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700" b="0" spc="0">
                <a:solidFill>
                  <a:srgbClr val="004F91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Another column here if necessary. </a:t>
            </a:r>
            <a:r>
              <a:rPr lang="en-US"/>
              <a:t>Minimum p</a:t>
            </a:r>
            <a:r>
              <a:t>oint size can be as small as </a:t>
            </a:r>
            <a:r>
              <a:rPr lang="en-US"/>
              <a:t>1</a:t>
            </a:r>
            <a:r>
              <a:t>7pts if adding source info.</a:t>
            </a:r>
          </a:p>
        </p:txBody>
      </p:sp>
      <p:sp>
        <p:nvSpPr>
          <p:cNvPr id="109" name="Headline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19098" y="216419"/>
            <a:ext cx="8239127" cy="7143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3900" b="0" spc="0">
                <a:solidFill>
                  <a:srgbClr val="004F91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</a:t>
            </a:r>
          </a:p>
        </p:txBody>
      </p:sp>
      <p:sp>
        <p:nvSpPr>
          <p:cNvPr id="7" name="Another column here if necessary. Point size can be as small as 27pts if adding source info.">
            <a:extLst>
              <a:ext uri="{FF2B5EF4-FFF2-40B4-BE49-F238E27FC236}">
                <a16:creationId xmlns:a16="http://schemas.microsoft.com/office/drawing/2014/main" id="{4EB39136-48A0-8446-AB1B-956E1043D683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448519" y="1222796"/>
            <a:ext cx="5144392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defRPr sz="1700" b="0" spc="0">
                <a:solidFill>
                  <a:srgbClr val="004F91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rPr lang="en-US"/>
              <a:t>Body copy here</a:t>
            </a:r>
            <a:r>
              <a:t>. </a:t>
            </a:r>
            <a:r>
              <a:rPr lang="en-US"/>
              <a:t>Minimum p</a:t>
            </a:r>
            <a:r>
              <a:t>oint size can be as small as </a:t>
            </a:r>
            <a:r>
              <a:rPr lang="en-US"/>
              <a:t>1</a:t>
            </a:r>
            <a:r>
              <a:t>7pt</a:t>
            </a:r>
            <a:r>
              <a:rPr lang="en-US"/>
              <a:t>s depending on the amount of content.</a:t>
            </a:r>
            <a:endParaRPr/>
          </a:p>
        </p:txBody>
      </p:sp>
      <p:pic>
        <p:nvPicPr>
          <p:cNvPr id="9" name="Lockup_w_clear_space_horizontal_InsightfulBlue.png" descr="Lockup_w_clear_space_horizontal_InsightfulBlue.png">
            <a:extLst>
              <a:ext uri="{FF2B5EF4-FFF2-40B4-BE49-F238E27FC236}">
                <a16:creationId xmlns:a16="http://schemas.microsoft.com/office/drawing/2014/main" id="{8369BBB5-856D-5143-ADFC-4A4D3DDBE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94" y="4130246"/>
            <a:ext cx="2462134" cy="561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66976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-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ine"/>
          <p:cNvSpPr/>
          <p:nvPr/>
        </p:nvSpPr>
        <p:spPr>
          <a:xfrm>
            <a:off x="2284861" y="1754809"/>
            <a:ext cx="342277" cy="0"/>
          </a:xfrm>
          <a:prstGeom prst="line">
            <a:avLst/>
          </a:prstGeom>
          <a:ln w="76200">
            <a:solidFill>
              <a:srgbClr val="81EEF3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7" name="Line"/>
          <p:cNvSpPr/>
          <p:nvPr/>
        </p:nvSpPr>
        <p:spPr>
          <a:xfrm>
            <a:off x="4580386" y="1754809"/>
            <a:ext cx="342277" cy="0"/>
          </a:xfrm>
          <a:prstGeom prst="line">
            <a:avLst/>
          </a:prstGeom>
          <a:ln w="76200">
            <a:solidFill>
              <a:srgbClr val="81EEF3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8" name="Line"/>
          <p:cNvSpPr/>
          <p:nvPr/>
        </p:nvSpPr>
        <p:spPr>
          <a:xfrm>
            <a:off x="6847336" y="1754809"/>
            <a:ext cx="342277" cy="0"/>
          </a:xfrm>
          <a:prstGeom prst="line">
            <a:avLst/>
          </a:prstGeom>
          <a:ln w="76200">
            <a:solidFill>
              <a:srgbClr val="81EEF3"/>
            </a:solidFill>
            <a:miter lim="400000"/>
          </a:ln>
        </p:spPr>
        <p:txBody>
          <a:bodyPr lIns="19050" tIns="19050" rIns="19050" bIns="19050" anchor="ctr"/>
          <a:lstStyle/>
          <a:p>
            <a:endParaRPr sz="338"/>
          </a:p>
        </p:txBody>
      </p:sp>
      <p:sp>
        <p:nvSpPr>
          <p:cNvPr id="149" name="Headline here (for bullet points)"/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419098" y="216419"/>
            <a:ext cx="8239127" cy="7143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3900" b="0" spc="0">
                <a:solidFill>
                  <a:srgbClr val="004F91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 (for bullet points)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5E0E4-BC56-6D46-9679-74B77164AE7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62808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1BDFCB8-E880-5844-8A00-9BAD9DD6EB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63787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86395B8-C9BE-B14E-B720-E92E7BA2D5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832926" y="1938421"/>
            <a:ext cx="2117167" cy="5821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400"/>
              </a:lnSpc>
              <a:defRPr sz="2600" b="0" i="0" spc="-94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Subtitle can be on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A70D94-E27A-3744-AE57-A4101E66190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73359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DDF60E9-1112-5549-851A-097096B9E0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3787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561B72DC-D711-3547-9A55-563B0EF182B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32926" y="2664557"/>
            <a:ext cx="2117167" cy="813792"/>
          </a:xfrm>
          <a:prstGeom prst="rect">
            <a:avLst/>
          </a:prstGeom>
        </p:spPr>
        <p:txBody>
          <a:bodyPr lIns="0" tIns="0" rIns="0" bIns="0"/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700" b="0" i="0" spc="-38" baseline="0">
                <a:solidFill>
                  <a:srgbClr val="004F91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  <a:p>
            <a:pPr lvl="0"/>
            <a:r>
              <a:rPr lang="en-US"/>
              <a:t>Bullet point</a:t>
            </a:r>
          </a:p>
        </p:txBody>
      </p:sp>
      <p:pic>
        <p:nvPicPr>
          <p:cNvPr id="14" name="Lockup_w_clear_space_horizontal_InsightfulBlue.png" descr="Lockup_w_clear_space_horizontal_InsightfulBlue.png">
            <a:extLst>
              <a:ext uri="{FF2B5EF4-FFF2-40B4-BE49-F238E27FC236}">
                <a16:creationId xmlns:a16="http://schemas.microsoft.com/office/drawing/2014/main" id="{09678FD2-06E7-7548-B49A-6055EDA26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94" y="4130246"/>
            <a:ext cx="2462134" cy="561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218257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-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A3FDE7-12F2-F54B-974B-AB7731A89C23}"/>
              </a:ext>
            </a:extLst>
          </p:cNvPr>
          <p:cNvSpPr/>
          <p:nvPr userDrawn="1"/>
        </p:nvSpPr>
        <p:spPr>
          <a:xfrm>
            <a:off x="0" y="-2038"/>
            <a:ext cx="3429000" cy="5147577"/>
          </a:xfrm>
          <a:prstGeom prst="rect">
            <a:avLst/>
          </a:prstGeom>
          <a:solidFill>
            <a:srgbClr val="DBF5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5" name="Headline he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19099" y="266090"/>
            <a:ext cx="2998507" cy="47769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defTabSz="914377">
              <a:lnSpc>
                <a:spcPct val="80000"/>
              </a:lnSpc>
              <a:defRPr sz="2600" b="0" spc="0">
                <a:solidFill>
                  <a:srgbClr val="004F91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Headline here</a:t>
            </a:r>
          </a:p>
        </p:txBody>
      </p:sp>
      <p:sp>
        <p:nvSpPr>
          <p:cNvPr id="196" name="Body copy here.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0504" y="993450"/>
            <a:ext cx="2622099" cy="26158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90000"/>
              </a:lnSpc>
              <a:defRPr sz="1700" b="0">
                <a:solidFill>
                  <a:srgbClr val="004F91"/>
                </a:solidFill>
                <a:latin typeface="GT America Lt"/>
                <a:ea typeface="GT America Lt"/>
                <a:cs typeface="GT America Lt"/>
                <a:sym typeface="GT America Lt"/>
              </a:defRPr>
            </a:lvl1pPr>
          </a:lstStyle>
          <a:p>
            <a:r>
              <a:t>Body copy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01CD46-51E6-F74D-AD05-10253A69BE3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429000" y="0"/>
            <a:ext cx="5715000" cy="5143500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 b="0" i="0">
                <a:solidFill>
                  <a:srgbClr val="DBF5FF"/>
                </a:solidFill>
                <a:latin typeface="GT America Lt" pitchFamily="2" charset="77"/>
                <a:ea typeface="GT America Lt" pitchFamily="2" charset="77"/>
              </a:defRPr>
            </a:lvl1pPr>
          </a:lstStyle>
          <a:p>
            <a:endParaRPr lang="en-US"/>
          </a:p>
        </p:txBody>
      </p:sp>
      <p:pic>
        <p:nvPicPr>
          <p:cNvPr id="8" name="Lockup_w_clear_space_horizontal_InsightfulBlue.png" descr="Lockup_w_clear_space_horizontal_InsightfulBlue.png">
            <a:extLst>
              <a:ext uri="{FF2B5EF4-FFF2-40B4-BE49-F238E27FC236}">
                <a16:creationId xmlns:a16="http://schemas.microsoft.com/office/drawing/2014/main" id="{A060A651-030A-A945-ADD3-9AC4A0D099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94" y="4130246"/>
            <a:ext cx="2462134" cy="5619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3352947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F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0" r:id="rId2"/>
    <p:sldLayoutId id="2147483671" r:id="rId3"/>
    <p:sldLayoutId id="2147483672" r:id="rId4"/>
    <p:sldLayoutId id="2147483667" r:id="rId5"/>
  </p:sldLayoutIdLst>
  <p:transition spd="med"/>
  <p:txStyles>
    <p:titleStyle>
      <a:lvl1pPr marL="0" marR="0" indent="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1pPr>
      <a:lvl2pPr marL="0" marR="0" indent="1714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2pPr>
      <a:lvl3pPr marL="0" marR="0" indent="3429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3pPr>
      <a:lvl4pPr marL="0" marR="0" indent="5143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4pPr>
      <a:lvl5pPr marL="0" marR="0" indent="6858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5pPr>
      <a:lvl6pPr marL="0" marR="0" indent="8572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6pPr>
      <a:lvl7pPr marL="0" marR="0" indent="10287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7pPr>
      <a:lvl8pPr marL="0" marR="0" indent="12001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8pPr>
      <a:lvl9pPr marL="0" marR="0" indent="13716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9pPr>
    </p:titleStyle>
    <p:body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42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5" r:id="rId2"/>
    <p:sldLayoutId id="2147483696" r:id="rId3"/>
    <p:sldLayoutId id="2147483697" r:id="rId4"/>
    <p:sldLayoutId id="2147483698" r:id="rId5"/>
  </p:sldLayoutIdLst>
  <p:transition spd="med"/>
  <p:txStyles>
    <p:titleStyle>
      <a:lvl1pPr marL="0" marR="0" indent="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1pPr>
      <a:lvl2pPr marL="0" marR="0" indent="1714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2pPr>
      <a:lvl3pPr marL="0" marR="0" indent="3429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3pPr>
      <a:lvl4pPr marL="0" marR="0" indent="5143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4pPr>
      <a:lvl5pPr marL="0" marR="0" indent="6858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5pPr>
      <a:lvl6pPr marL="0" marR="0" indent="8572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6pPr>
      <a:lvl7pPr marL="0" marR="0" indent="10287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7pPr>
      <a:lvl8pPr marL="0" marR="0" indent="12001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8pPr>
      <a:lvl9pPr marL="0" marR="0" indent="13716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9pPr>
    </p:titleStyle>
    <p:body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40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</p:sldLayoutIdLst>
  <p:transition spd="med"/>
  <p:txStyles>
    <p:titleStyle>
      <a:lvl1pPr marL="0" marR="0" indent="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1pPr>
      <a:lvl2pPr marL="0" marR="0" indent="1714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2pPr>
      <a:lvl3pPr marL="0" marR="0" indent="3429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3pPr>
      <a:lvl4pPr marL="0" marR="0" indent="5143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4pPr>
      <a:lvl5pPr marL="0" marR="0" indent="6858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5pPr>
      <a:lvl6pPr marL="0" marR="0" indent="8572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6pPr>
      <a:lvl7pPr marL="0" marR="0" indent="10287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7pPr>
      <a:lvl8pPr marL="0" marR="0" indent="120015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8pPr>
      <a:lvl9pPr marL="0" marR="0" indent="1371600" algn="l" defTabSz="914377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13" b="0" i="0" u="none" strike="noStrike" cap="none" spc="-261" baseline="0">
          <a:solidFill>
            <a:srgbClr val="DBF5FF"/>
          </a:solidFill>
          <a:uFillTx/>
          <a:latin typeface="GT America Lt"/>
          <a:ea typeface="GT America Lt"/>
          <a:cs typeface="GT America Lt"/>
          <a:sym typeface="GT America Lt"/>
        </a:defRPr>
      </a:lvl9pPr>
    </p:titleStyle>
    <p:bodyStyle>
      <a:lvl1pPr marL="0" marR="0" indent="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gress.gov/bill/117th-congress/house-bill/1319/text" TargetMode="External"/><Relationship Id="rId2" Type="http://schemas.openxmlformats.org/officeDocument/2006/relationships/hyperlink" Target="https://www.congress.gov/115/bills/hr1/BILLS-115hr1enr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info.gov/content/pkg/PLAW-111publ152/pdf/PLAW-111publ152.pdf" TargetMode="External"/><Relationship Id="rId4" Type="http://schemas.openxmlformats.org/officeDocument/2006/relationships/hyperlink" Target="https://www.congress.gov/bill/117th-congress/house-bill/5376/tex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F61B4D-F256-FC47-872F-0310E2698B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January 13, 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C51ADA-36EB-CA4F-A0B6-D636F57A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265216235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A676-7A24-E4D2-76C9-BA02AEA84D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Reconciliation basics​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5BB28-DE25-1C7D-2615-AB5849F67D9D}"/>
              </a:ext>
            </a:extLst>
          </p:cNvPr>
          <p:cNvSpPr txBox="1"/>
          <p:nvPr/>
        </p:nvSpPr>
        <p:spPr>
          <a:xfrm>
            <a:off x="377301" y="1114148"/>
            <a:ext cx="6480699" cy="29537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56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Reconciliation is a </a:t>
            </a:r>
            <a:r>
              <a:rPr lang="en-US" sz="1400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multi-step process for fiscal bills with special rules that lowers the normal threshold for votes in the Senate from 60 votes to 51 votes.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“Reconciliation” -  process </a:t>
            </a:r>
            <a:r>
              <a:rPr lang="en-US" sz="1400" u="sng" dirty="0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reconciles</a:t>
            </a:r>
            <a:r>
              <a:rPr lang="en-US" sz="1400" dirty="0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 current law with a multi-year budget blueprint.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GT America Lt" panose="00000400000000000000" pitchFamily="2" charset="0"/>
              <a:ea typeface="GT America Lt" panose="00000400000000000000" pitchFamily="2" charset="0"/>
            </a:endParaRP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563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Reconcilation</a:t>
            </a:r>
            <a:r>
              <a:rPr lang="en-US" sz="1400" dirty="0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</a:rPr>
              <a:t> has been used to enact major laws under both R and D administrations including </a:t>
            </a:r>
            <a:r>
              <a:rPr lang="en-US" sz="1400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the </a:t>
            </a:r>
            <a:r>
              <a:rPr lang="en-US" sz="1400" u="sng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Tax Cuts and Jobs Act</a:t>
            </a:r>
            <a:r>
              <a:rPr lang="en-US" sz="1400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 (2017), the </a:t>
            </a:r>
            <a:r>
              <a:rPr lang="en-US" sz="1400" u="sng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American Rescue Plan Act</a:t>
            </a:r>
            <a:r>
              <a:rPr lang="en-US" sz="1400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 (2021), the </a:t>
            </a:r>
            <a:r>
              <a:rPr lang="en-US" sz="1400" u="sng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Inflation Reduction Act</a:t>
            </a:r>
            <a:r>
              <a:rPr lang="en-US" sz="1400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 (2022) and some parts of the </a:t>
            </a:r>
            <a:r>
              <a:rPr lang="en-US" sz="1400" u="sng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Affordable Care Act</a:t>
            </a:r>
            <a:r>
              <a:rPr lang="en-US" sz="1400" dirty="0">
                <a:solidFill>
                  <a:schemeClr val="bg1"/>
                </a:solidFill>
                <a:effectLst/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 (2010).</a:t>
            </a:r>
          </a:p>
          <a:p>
            <a:pPr marL="285750" marR="0" indent="-285750" algn="l">
              <a:lnSpc>
                <a:spcPct val="107000"/>
              </a:lnSpc>
              <a:spcBef>
                <a:spcPts val="0"/>
              </a:spcBef>
              <a:spcAft>
                <a:spcPts val="563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Reconciliation can also be used to raise debt limit but has not been used to do </a:t>
            </a:r>
            <a:r>
              <a:rPr lang="en-US" sz="1400">
                <a:solidFill>
                  <a:schemeClr val="bg1"/>
                </a:solidFill>
                <a:latin typeface="GT America Lt" panose="00000400000000000000" pitchFamily="2" charset="0"/>
                <a:ea typeface="GT America Lt" panose="00000400000000000000" pitchFamily="2" charset="0"/>
                <a:cs typeface="Times New Roman" panose="02020603050405020304" pitchFamily="18" charset="0"/>
              </a:rPr>
              <a:t>so since 1997.</a:t>
            </a:r>
            <a:endParaRPr lang="en-US" sz="1400" dirty="0">
              <a:solidFill>
                <a:schemeClr val="bg1"/>
              </a:solidFill>
              <a:effectLst/>
              <a:latin typeface="GT America Lt" panose="00000400000000000000" pitchFamily="2" charset="0"/>
              <a:ea typeface="GT America Lt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7427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A676-7A24-E4D2-76C9-BA02AEA84D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Reconciliation – The Process​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E4F8B-23AB-C492-DEAA-C687A410911F}"/>
              </a:ext>
            </a:extLst>
          </p:cNvPr>
          <p:cNvSpPr txBox="1"/>
          <p:nvPr/>
        </p:nvSpPr>
        <p:spPr>
          <a:xfrm>
            <a:off x="493381" y="1251461"/>
            <a:ext cx="6275810" cy="25032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(1) The two Houses of Congress must first adopt identical concurrent resolutions on the budget that instruct committees on revenue and spending targets.  ​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(2) Committees meet and transmit reconciliation bills to the Budget Committee.  ​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(3) Budget Committee reports and the two Houses start to consider their individual bills.​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(4) Senate process includes “vote-a-</a:t>
            </a:r>
            <a:r>
              <a:rPr kumimoji="0" lang="en-US" sz="1200" b="0" i="0" u="none" strike="noStrike" cap="none" spc="0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rama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” and restrictive rules that limit what can be included in the bill (Byrd rule).  ​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(5) Two Houses must pass an identical bill that is sent to the President.​</a:t>
            </a: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(6) President signs.</a:t>
            </a:r>
          </a:p>
        </p:txBody>
      </p:sp>
    </p:spTree>
    <p:extLst>
      <p:ext uri="{BB962C8B-B14F-4D97-AF65-F5344CB8AC3E}">
        <p14:creationId xmlns:p14="http://schemas.microsoft.com/office/powerpoint/2010/main" val="7842133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A676-7A24-E4D2-76C9-BA02AEA84D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Reconciliation Timetable​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E4F8B-23AB-C492-DEAA-C687A410911F}"/>
              </a:ext>
            </a:extLst>
          </p:cNvPr>
          <p:cNvSpPr txBox="1"/>
          <p:nvPr/>
        </p:nvSpPr>
        <p:spPr>
          <a:xfrm>
            <a:off x="493381" y="1528459"/>
            <a:ext cx="6275810" cy="19492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marR="0" lvl="0" indent="-1714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Process generally takes several months.​</a:t>
            </a:r>
          </a:p>
          <a:p>
            <a:pPr marL="171450" marR="0" lvl="0" indent="-1714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171450" marR="0" lvl="0" indent="-1714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FY 2017 ACA repeal timetable (7 months)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– budget adopted in 10 days (Jan 2017), final defeat in Senate in late July.​</a:t>
            </a:r>
          </a:p>
          <a:p>
            <a:pPr marL="171450" marR="0" lvl="0" indent="-1714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171450" marR="0" lvl="0" indent="-1714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FY 2018 TCJA timetable  (3 months)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– budget adopted in October 2017 and enacted by December of 2017. ​</a:t>
            </a:r>
          </a:p>
          <a:p>
            <a:pPr marL="171450" marR="0" lvl="0" indent="-1714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T America Lt" panose="00000400000000000000" pitchFamily="50" charset="0"/>
              <a:ea typeface="GT America Lt" panose="00000400000000000000" pitchFamily="50" charset="0"/>
              <a:sym typeface="Helvetica Neue"/>
            </a:endParaRPr>
          </a:p>
          <a:p>
            <a:pPr marL="171450" marR="0" lvl="0" indent="-171450" algn="l" defTabSz="2438338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FY 2021 ARP timetable (3 months)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T America Lt" panose="00000400000000000000" pitchFamily="50" charset="0"/>
                <a:ea typeface="GT America Lt" panose="00000400000000000000" pitchFamily="50" charset="0"/>
                <a:sym typeface="Helvetica Neue"/>
              </a:rPr>
              <a:t>– budget adopted in one month (Feb. 2021) and enacted in March 2021). </a:t>
            </a:r>
          </a:p>
        </p:txBody>
      </p:sp>
    </p:spTree>
    <p:extLst>
      <p:ext uri="{BB962C8B-B14F-4D97-AF65-F5344CB8AC3E}">
        <p14:creationId xmlns:p14="http://schemas.microsoft.com/office/powerpoint/2010/main" val="19908752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A676-7A24-E4D2-76C9-BA02AEA84D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Special Rules in Reconciliation 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2E4F8B-23AB-C492-DEAA-C687A410911F}"/>
              </a:ext>
            </a:extLst>
          </p:cNvPr>
          <p:cNvSpPr txBox="1"/>
          <p:nvPr/>
        </p:nvSpPr>
        <p:spPr>
          <a:xfrm>
            <a:off x="493380" y="1343793"/>
            <a:ext cx="6875607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171450" indent="-1714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Two bites at the apple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– reconciliation is tied to fiscal year so process is available for FY 2025 and FY 2026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​</a:t>
            </a:r>
            <a:endParaRPr lang="en-US" sz="1200" dirty="0">
              <a:solidFill>
                <a:schemeClr val="bg1"/>
              </a:solidFill>
              <a:latin typeface="GT America Lt" panose="00000400000000000000" pitchFamily="50" charset="0"/>
              <a:ea typeface="GT America Lt" panose="00000400000000000000" pitchFamily="50" charset="0"/>
            </a:endParaRPr>
          </a:p>
          <a:p>
            <a:pPr marL="171450" indent="-1714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GT America Lt" panose="00000400000000000000" pitchFamily="50" charset="0"/>
                <a:ea typeface="GT America Lt" panose="00000400000000000000" pitchFamily="50" charset="0"/>
              </a:rPr>
              <a:t>​</a:t>
            </a:r>
            <a:r>
              <a:rPr lang="en-US" sz="1200" b="1" dirty="0">
                <a:solidFill>
                  <a:schemeClr val="bg1"/>
                </a:solidFill>
                <a:latin typeface="GT America Lt" panose="00000400000000000000" pitchFamily="50" charset="0"/>
                <a:ea typeface="GT America Lt" panose="00000400000000000000" pitchFamily="50" charset="0"/>
              </a:rPr>
              <a:t>No deficit </a:t>
            </a:r>
            <a:r>
              <a:rPr lang="en-US" sz="1200" dirty="0">
                <a:solidFill>
                  <a:schemeClr val="bg1"/>
                </a:solidFill>
                <a:latin typeface="GT America Lt" panose="00000400000000000000" pitchFamily="50" charset="0"/>
                <a:ea typeface="GT America Lt" panose="00000400000000000000" pitchFamily="50" charset="0"/>
              </a:rPr>
              <a:t>beyond 10 years.</a:t>
            </a:r>
            <a:endParaRPr lang="en-US" sz="1200" b="0" i="0" dirty="0">
              <a:solidFill>
                <a:schemeClr val="bg1"/>
              </a:solidFill>
              <a:effectLst/>
              <a:latin typeface="GT America Lt" panose="00000400000000000000" pitchFamily="50" charset="0"/>
              <a:ea typeface="GT America Lt" panose="00000400000000000000" pitchFamily="50" charset="0"/>
            </a:endParaRPr>
          </a:p>
          <a:p>
            <a:pPr marL="171450" indent="-171450" algn="l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Vote-a-</a:t>
            </a:r>
            <a:r>
              <a:rPr lang="en-US" sz="1200" b="1" i="0" u="none" strike="noStrike" dirty="0" err="1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rama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 – unlimited number of amendments in the Senate, </a:t>
            </a:r>
            <a:r>
              <a:rPr lang="en-US" sz="1200" dirty="0">
                <a:solidFill>
                  <a:schemeClr val="bg1"/>
                </a:solidFill>
                <a:latin typeface="GT America Lt" panose="00000400000000000000" pitchFamily="50" charset="0"/>
                <a:ea typeface="GT America Lt" panose="00000400000000000000" pitchFamily="50" charset="0"/>
              </a:rPr>
              <a:t>average about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43 amendments </a:t>
            </a:r>
            <a:r>
              <a:rPr lang="en-US" sz="1200" dirty="0">
                <a:solidFill>
                  <a:schemeClr val="bg1"/>
                </a:solidFill>
                <a:latin typeface="GT America Lt" panose="00000400000000000000" pitchFamily="50" charset="0"/>
                <a:ea typeface="GT America Lt" panose="00000400000000000000" pitchFamily="50" charset="0"/>
              </a:rPr>
              <a:t>over last 5 vote-a-</a:t>
            </a:r>
            <a:r>
              <a:rPr lang="en-US" sz="1200" dirty="0" err="1">
                <a:solidFill>
                  <a:schemeClr val="bg1"/>
                </a:solidFill>
                <a:latin typeface="GT America Lt" panose="00000400000000000000" pitchFamily="50" charset="0"/>
                <a:ea typeface="GT America Lt" panose="00000400000000000000" pitchFamily="50" charset="0"/>
              </a:rPr>
              <a:t>ramas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.</a:t>
            </a:r>
            <a:endParaRPr lang="en-US" sz="1200" b="0" i="0" dirty="0">
              <a:solidFill>
                <a:schemeClr val="bg1"/>
              </a:solidFill>
              <a:effectLst/>
              <a:latin typeface="GT America Lt" panose="00000400000000000000" pitchFamily="50" charset="0"/>
              <a:ea typeface="GT America Lt" panose="00000400000000000000" pitchFamily="50" charset="0"/>
            </a:endParaRPr>
          </a:p>
          <a:p>
            <a:pPr marL="171450" indent="-17145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Byrd rule 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– prohibits “extraneous” matter being included in reconciliation bills.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​</a:t>
            </a:r>
          </a:p>
          <a:p>
            <a:pPr lvl="4" indent="0" algn="l" fontAlgn="base">
              <a:lnSpc>
                <a:spcPct val="150000"/>
              </a:lnSpc>
              <a:tabLst>
                <a:tab pos="346075" algn="l"/>
              </a:tabLst>
            </a:pP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	Past Casualties - minimum wage (2021), immigration reform (2021), restrictions on</a:t>
            </a:r>
          </a:p>
          <a:p>
            <a:pPr lvl="4" indent="0" algn="l" fontAlgn="base">
              <a:lnSpc>
                <a:spcPct val="150000"/>
              </a:lnSpc>
              <a:tabLst>
                <a:tab pos="346075" algn="l"/>
              </a:tabLst>
            </a:pPr>
            <a:r>
              <a:rPr lang="en-US" sz="1200" dirty="0">
                <a:solidFill>
                  <a:schemeClr val="bg1"/>
                </a:solidFill>
                <a:latin typeface="GT America Lt" panose="00000400000000000000" pitchFamily="50" charset="0"/>
                <a:ea typeface="GT America Lt" panose="00000400000000000000" pitchFamily="50" charset="0"/>
              </a:rPr>
              <a:t>	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Planned Parenthood funds (2017), and repeal of the individual mandate (2015).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GT America Lt" panose="00000400000000000000" pitchFamily="50" charset="0"/>
                <a:ea typeface="GT America Lt" panose="00000400000000000000" pitchFamily="50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6708164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E9EF6B-EECF-9423-FD69-80239C2E83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9875624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plate-Dark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plate-Light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plate-Red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77bbe0-dd70-4303-b4ad-497fd7fa08c5">
      <Terms xmlns="http://schemas.microsoft.com/office/infopath/2007/PartnerControls"/>
    </lcf76f155ced4ddcb4097134ff3c332f>
    <TaxCatchAll xmlns="3983ad11-971e-46ab-ab3e-8458043ec7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8FC4A0A1199446B4DD95C47A5DDEA6" ma:contentTypeVersion="20" ma:contentTypeDescription="Create a new document." ma:contentTypeScope="" ma:versionID="70412f8e1839c9f97560edcc6479733a">
  <xsd:schema xmlns:xsd="http://www.w3.org/2001/XMLSchema" xmlns:xs="http://www.w3.org/2001/XMLSchema" xmlns:p="http://schemas.microsoft.com/office/2006/metadata/properties" xmlns:ns2="9577bbe0-dd70-4303-b4ad-497fd7fa08c5" xmlns:ns3="aa02be07-314b-4c89-baf1-9d213d1d66c3" xmlns:ns4="3983ad11-971e-46ab-ab3e-8458043ec71b" targetNamespace="http://schemas.microsoft.com/office/2006/metadata/properties" ma:root="true" ma:fieldsID="3081e346ef06077dddfce9c5187bd4a3" ns2:_="" ns3:_="" ns4:_="">
    <xsd:import namespace="9577bbe0-dd70-4303-b4ad-497fd7fa08c5"/>
    <xsd:import namespace="aa02be07-314b-4c89-baf1-9d213d1d66c3"/>
    <xsd:import namespace="3983ad11-971e-46ab-ab3e-8458043ec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77bbe0-dd70-4303-b4ad-497fd7fa0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hidden="true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47a7c51-ee96-4757-9854-0164021483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2be07-314b-4c89-baf1-9d213d1d66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3ad11-971e-46ab-ab3e-8458043ec71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d9df420-c79f-4e86-ae0a-feabaaefd8e1}" ma:internalName="TaxCatchAll" ma:readOnly="false" ma:showField="CatchAllData" ma:web="aa02be07-314b-4c89-baf1-9d213d1d66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4BDBBD-80EB-43EA-AD09-25D2C3AAA7F0}">
  <ds:schemaRefs>
    <ds:schemaRef ds:uri="http://schemas.microsoft.com/office/2006/metadata/properties"/>
    <ds:schemaRef ds:uri="http://schemas.microsoft.com/office/infopath/2007/PartnerControls"/>
    <ds:schemaRef ds:uri="9577bbe0-dd70-4303-b4ad-497fd7fa08c5"/>
    <ds:schemaRef ds:uri="3983ad11-971e-46ab-ab3e-8458043ec71b"/>
  </ds:schemaRefs>
</ds:datastoreItem>
</file>

<file path=customXml/itemProps2.xml><?xml version="1.0" encoding="utf-8"?>
<ds:datastoreItem xmlns:ds="http://schemas.openxmlformats.org/officeDocument/2006/customXml" ds:itemID="{488DE284-A048-4669-99B3-3F3DD41AB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77bbe0-dd70-4303-b4ad-497fd7fa08c5"/>
    <ds:schemaRef ds:uri="aa02be07-314b-4c89-baf1-9d213d1d66c3"/>
    <ds:schemaRef ds:uri="3983ad11-971e-46ab-ab3e-8458043ec7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850ED7-3DC1-47DD-9A72-9641CAB13C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424</Words>
  <Application>Microsoft Office PowerPoint</Application>
  <PresentationFormat>On-screen Show (16:9)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GT America Lt</vt:lpstr>
      <vt:lpstr>Helvetica Neue</vt:lpstr>
      <vt:lpstr>Helvetica Neue Medium</vt:lpstr>
      <vt:lpstr>Template-Dark</vt:lpstr>
      <vt:lpstr>Template-Light</vt:lpstr>
      <vt:lpstr>Template-Red</vt:lpstr>
      <vt:lpstr>Understanding Reconciliation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Wickman, Wayne</dc:creator>
  <cp:lastModifiedBy>Wickham, Thomas</cp:lastModifiedBy>
  <cp:revision>9</cp:revision>
  <dcterms:modified xsi:type="dcterms:W3CDTF">2025-02-27T20:32:44Z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0x010100A88FC4A0A1199446B4DD95C47A5DDEA6</vt:lpwstr>
  </property>
  <property fmtid="{D5CDD505-2E9C-101B-9397-08002B2CF9AE}" pid="3" name="MediaServiceImageTags">
    <vt:lpwstr/>
  </property>
</Properties>
</file>